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6" r:id="rId2"/>
    <p:sldId id="257" r:id="rId3"/>
    <p:sldId id="295" r:id="rId4"/>
    <p:sldId id="293" r:id="rId5"/>
    <p:sldId id="258" r:id="rId6"/>
    <p:sldId id="276" r:id="rId7"/>
    <p:sldId id="277" r:id="rId8"/>
    <p:sldId id="278" r:id="rId9"/>
    <p:sldId id="262" r:id="rId10"/>
    <p:sldId id="279" r:id="rId11"/>
    <p:sldId id="264" r:id="rId12"/>
    <p:sldId id="265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76"/>
            <p14:sldId id="277"/>
            <p14:sldId id="278"/>
            <p14:sldId id="262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4" autoAdjust="0"/>
    <p:restoredTop sz="89443"/>
  </p:normalViewPr>
  <p:slideViewPr>
    <p:cSldViewPr snapToGrid="0" snapToObjects="1">
      <p:cViewPr varScale="1">
        <p:scale>
          <a:sx n="106" d="100"/>
          <a:sy n="106" d="100"/>
        </p:scale>
        <p:origin x="95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1be16503_2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1be16503_2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ce27f72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ce27f72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github.com/en/github/setting-up-and-managing-your-github-user-account/managing-access-to-your-personal-repositories/inviting-collaborators-to-a-personal-repository" TargetMode="External"/><Relationship Id="rId4" Type="http://schemas.openxmlformats.org/officeDocument/2006/relationships/hyperlink" Target="https://docs.google.com/spreadsheets/d/1WMVYUtddXyM1ocZjloT63Q_viS-WIKV35tZaMQw1Qzs/edit?usp=sharin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07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7A18-AA56-4DFC-9E03-F107B7E82F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 (supervised learning)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3ED099-D562-470C-840C-E5BD9F90E7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63489C-D37C-4B74-BF0A-D5158512A3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Cat</a:t>
            </a:r>
            <a:endParaRPr sz="3200" b="1"/>
          </a:p>
          <a:p>
            <a:r>
              <a:rPr lang="en" sz="3200" b="1"/>
              <a:t>Dog</a:t>
            </a:r>
            <a:endParaRPr sz="3200" b="1"/>
          </a:p>
          <a:p>
            <a:r>
              <a:rPr lang="en" sz="3200" b="1"/>
              <a:t>Bird</a:t>
            </a:r>
            <a:endParaRPr sz="3200" b="1"/>
          </a:p>
          <a:p>
            <a:r>
              <a:rPr lang="en" sz="3200" b="1"/>
              <a:t>Pig</a:t>
            </a:r>
            <a:endParaRPr sz="3200" b="1"/>
          </a:p>
          <a:p>
            <a:r>
              <a:rPr lang="en" sz="3200" b="1"/>
              <a:t>Lion</a:t>
            </a:r>
            <a:endParaRPr sz="3200" b="1"/>
          </a:p>
          <a:p>
            <a:r>
              <a:rPr lang="en" sz="3200" b="1"/>
              <a:t>...</a:t>
            </a:r>
            <a:endParaRPr sz="3200" b="1"/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Image Classification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163CE-A7F2-4FF6-9EC4-6153FEEEBC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24733" y="2785600"/>
            <a:ext cx="2180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Positive</a:t>
            </a:r>
            <a:endParaRPr sz="3200" b="1"/>
          </a:p>
          <a:p>
            <a:endParaRPr sz="3200" b="1"/>
          </a:p>
          <a:p>
            <a:r>
              <a:rPr lang="en" sz="3200" b="1"/>
              <a:t>Neutral</a:t>
            </a:r>
            <a:endParaRPr sz="3200" b="1"/>
          </a:p>
          <a:p>
            <a:endParaRPr sz="3200" b="1"/>
          </a:p>
          <a:p>
            <a:r>
              <a:rPr lang="en" sz="3200" b="1"/>
              <a:t>Negative</a:t>
            </a:r>
            <a:endParaRPr sz="3200" b="1"/>
          </a:p>
        </p:txBody>
      </p:sp>
      <p:sp>
        <p:nvSpPr>
          <p:cNvPr id="195" name="Google Shape;195;p24"/>
          <p:cNvSpPr txBox="1"/>
          <p:nvPr/>
        </p:nvSpPr>
        <p:spPr>
          <a:xfrm>
            <a:off x="1394133" y="2593033"/>
            <a:ext cx="37532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You have been working on this for months. </a:t>
            </a:r>
            <a:endParaRPr sz="3200" b="1"/>
          </a:p>
          <a:p>
            <a:r>
              <a:rPr lang="en" sz="3200" b="1"/>
              <a:t>I need to see your results, now!</a:t>
            </a:r>
            <a:endParaRPr sz="3200"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Sentiment Analysis (NLP)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BB609-5867-4361-B466-E6A752E4CC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9224733" y="3229700"/>
            <a:ext cx="2180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DJIA and DJT for January?</a:t>
            </a:r>
            <a:endParaRPr sz="3200" b="1" dirty="0"/>
          </a:p>
        </p:txBody>
      </p:sp>
      <p:sp>
        <p:nvSpPr>
          <p:cNvPr id="205" name="Google Shape;205;p25"/>
          <p:cNvSpPr txBox="1"/>
          <p:nvPr/>
        </p:nvSpPr>
        <p:spPr>
          <a:xfrm>
            <a:off x="1228367" y="1648300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Time Series Analysis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D47B7-D43E-4D08-AA00-175AF8ED2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Score in Foundation of Data Science </a:t>
            </a:r>
            <a:endParaRPr sz="3200" b="1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3C7AA2-580D-4C0F-AD3A-02094072B2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684C6-99F3-4916-AF4D-302AD08808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82AB9-B815-4D36-827F-3C28B113C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Clustering (unsupervised learning)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B.I.T.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(objectives)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5F2A5-E77D-41CC-9158-6E22D321A4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Groups of users that like similar movies 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C65A1-108D-4EC8-A99B-56F2155D5C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168033" y="2916433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Area soccer players earn all-state selections.</a:t>
            </a:r>
            <a:endParaRPr sz="3200"/>
          </a:p>
        </p:txBody>
      </p:sp>
      <p:sp>
        <p:nvSpPr>
          <p:cNvPr id="274" name="Google Shape;274;p32"/>
          <p:cNvSpPr/>
          <p:nvPr/>
        </p:nvSpPr>
        <p:spPr>
          <a:xfrm>
            <a:off x="4046317" y="3349417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/>
        </p:nvGraphicFramePr>
        <p:xfrm>
          <a:off x="6982933" y="2807067"/>
          <a:ext cx="5101599" cy="2153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Sports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Politics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News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Movie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0.4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Clustering (applications)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04541A-C29C-4302-BCB3-4CC0087EC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40441-9983-4637-9CF1-B1142E2764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Association Rule Learning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291000" y="2441051"/>
          <a:ext cx="5518066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User 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Titanic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Die Hard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Avatar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No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9224733" y="28233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People who watched Titanic will also watch Avatar</a:t>
            </a:r>
            <a:endParaRPr sz="3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6AFE6-F015-4742-8D81-F2A72648B0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6E8D-42D1-4036-8E89-024255B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Anomaly Detection</a:t>
            </a:r>
            <a:endParaRPr/>
          </a:p>
        </p:txBody>
      </p:sp>
      <p:graphicFrame>
        <p:nvGraphicFramePr>
          <p:cNvPr id="303" name="Google Shape;303;p36"/>
          <p:cNvGraphicFramePr/>
          <p:nvPr/>
        </p:nvGraphicFramePr>
        <p:xfrm>
          <a:off x="428900" y="2538751"/>
          <a:ext cx="11334199" cy="2924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11/03/2019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Hunter 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X</a:t>
                      </a:r>
                      <a:endParaRPr sz="24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 Hunter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36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87508-4AF9-4584-9B8D-FC07B9EB68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title"/>
          </p:nvPr>
        </p:nvSpPr>
        <p:spPr>
          <a:xfrm>
            <a:off x="609600" y="900100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Tasks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94" y="900101"/>
            <a:ext cx="8586612" cy="5403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304433" y="2446100"/>
            <a:ext cx="3202400" cy="3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/>
              <a:t>Credit card fraud detection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Co-fail test cases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Weather forecast</a:t>
            </a:r>
            <a:endParaRPr/>
          </a:p>
          <a:p>
            <a:pPr marL="609585" indent="-457189"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detection on social networks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A04-1638-4D3F-A873-B20FF6539D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Assignment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Fork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Add your GitHub username in this </a:t>
            </a:r>
            <a:r>
              <a:rPr lang="en-US" sz="3200" dirty="0">
                <a:hlinkClick r:id="rId4"/>
              </a:rPr>
              <a:t>spreadsheet</a:t>
            </a:r>
            <a:endParaRPr lang="en-US" sz="1800" dirty="0"/>
          </a:p>
          <a:p>
            <a:r>
              <a:rPr lang="en-US" sz="3200" dirty="0"/>
              <a:t>4. Add Instructor (</a:t>
            </a:r>
            <a:r>
              <a:rPr lang="en-US" sz="3200" dirty="0" err="1"/>
              <a:t>aiforsec</a:t>
            </a:r>
            <a:r>
              <a:rPr lang="en-US" sz="3200" dirty="0"/>
              <a:t>) and Tas (TBD) as collaborators to your forked repository.</a:t>
            </a:r>
          </a:p>
          <a:p>
            <a:pPr marL="1123935" lvl="1" indent="-514350">
              <a:buFont typeface="Arial" panose="020B0604020202020204" pitchFamily="34" charset="0"/>
              <a:buChar char="•"/>
            </a:pPr>
            <a:r>
              <a:rPr lang="en-US" sz="3200" dirty="0"/>
              <a:t>Steps to add a collaborator – </a:t>
            </a:r>
            <a:r>
              <a:rPr lang="en-US" sz="3200" dirty="0">
                <a:hlinkClick r:id="rId5"/>
              </a:rPr>
              <a:t>link</a:t>
            </a:r>
            <a:endParaRPr lang="en-US" sz="3200" dirty="0"/>
          </a:p>
          <a:p>
            <a:r>
              <a:rPr lang="en-US" sz="3200" dirty="0"/>
              <a:t>4. Join Slack Channel for the course: #dsci-633-2211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F2E238-ED6E-4FA6-A32E-F5192AD3AA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4" y="2082467"/>
            <a:ext cx="23749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1" y="2222167"/>
            <a:ext cx="1943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Data Mining is Everywhere</a:t>
            </a:r>
            <a:endParaRPr dirty="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901" y="2165018"/>
            <a:ext cx="19939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684" y="1476451"/>
            <a:ext cx="22352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684" y="4354200"/>
            <a:ext cx="31750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151" y="4404984"/>
            <a:ext cx="2540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14751" y="3998584"/>
            <a:ext cx="27432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1" y="3854134"/>
            <a:ext cx="2986361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2900" y="3854118"/>
            <a:ext cx="2817776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900" y="3854134"/>
            <a:ext cx="2179563" cy="4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69683" y="3173506"/>
            <a:ext cx="2698767" cy="51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400" y="5935367"/>
            <a:ext cx="314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95985" y="5895008"/>
            <a:ext cx="2986367" cy="45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709300" y="5835634"/>
            <a:ext cx="209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i="1" dirty="0"/>
              <a:t>Brain Activity</a:t>
            </a:r>
            <a:endParaRPr sz="20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Behind the Trend (Why?)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4633" y="2098600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Lots of data is being collected and warehoused 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Yahoo has Peta Bytes of web data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Facebook has billions of </a:t>
            </a:r>
            <a:r>
              <a:rPr lang="en-US" dirty="0"/>
              <a:t>monthly</a:t>
            </a:r>
            <a:r>
              <a:rPr lang="en" dirty="0"/>
              <a:t> active users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Amazon handles millions of visits/day</a:t>
            </a:r>
            <a:endParaRPr dirty="0"/>
          </a:p>
          <a:p>
            <a:pPr marL="1219170"/>
            <a:endParaRPr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Compu</a:t>
            </a:r>
            <a:r>
              <a:rPr lang="en-US" sz="3200" dirty="0" err="1"/>
              <a:t>tation</a:t>
            </a:r>
            <a:r>
              <a:rPr lang="en" sz="3200" dirty="0"/>
              <a:t> ha</a:t>
            </a:r>
            <a:r>
              <a:rPr lang="en-US" sz="3200" dirty="0"/>
              <a:t>s</a:t>
            </a:r>
            <a:r>
              <a:rPr lang="en" sz="3200" dirty="0"/>
              <a:t> become cheaper and more powerful</a:t>
            </a:r>
            <a:endParaRPr sz="3200" dirty="0"/>
          </a:p>
          <a:p>
            <a:endParaRPr sz="3200" dirty="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Great Opportunity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67" y="1859114"/>
            <a:ext cx="7087035" cy="44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169" y="2549581"/>
            <a:ext cx="3466897" cy="23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8731700" y="4907200"/>
            <a:ext cx="3208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Optimizing the development of software </a:t>
            </a:r>
            <a:endParaRPr sz="12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F95CBD-F6EA-4B78-87A8-38288E8FF2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22933" y="1240600"/>
            <a:ext cx="5373200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NOT Data Mining?</a:t>
            </a:r>
            <a:endParaRPr sz="3200" b="1"/>
          </a:p>
          <a:p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Look up phone number in phone directory</a:t>
            </a:r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Query a Web search engine for information about “Amazon”</a:t>
            </a:r>
            <a:endParaRPr/>
          </a:p>
          <a:p>
            <a:endParaRPr sz="3200"/>
          </a:p>
        </p:txBody>
      </p:sp>
      <p:sp>
        <p:nvSpPr>
          <p:cNvPr id="137" name="Google Shape;137;p18"/>
          <p:cNvSpPr txBox="1"/>
          <p:nvPr/>
        </p:nvSpPr>
        <p:spPr>
          <a:xfrm>
            <a:off x="6428000" y="1240600"/>
            <a:ext cx="5256000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What is Data Mining?</a:t>
            </a:r>
            <a:endParaRPr sz="3200" b="1"/>
          </a:p>
          <a:p>
            <a:pPr marL="609585"/>
            <a:endParaRPr sz="3200" b="1"/>
          </a:p>
          <a:p>
            <a:pPr marL="609585" indent="-457189">
              <a:buSzPts val="1800"/>
              <a:buChar char="●"/>
            </a:pPr>
            <a:r>
              <a:rPr lang="en"/>
              <a:t>Certain names are more prevalent in certain US locations (O’Brien, O’Rourke, O’Reilly… in Boston area)</a:t>
            </a:r>
            <a:endParaRPr/>
          </a:p>
          <a:p>
            <a:pPr marL="609585"/>
            <a:endParaRPr/>
          </a:p>
          <a:p>
            <a:pPr marL="609585" indent="-457189">
              <a:buSzPts val="1800"/>
              <a:buChar char="●"/>
            </a:pPr>
            <a:r>
              <a:rPr lang="en"/>
              <a:t>Predict whether user want information on Amazon rainforest or Amazon.com when searching for “Amazon”</a:t>
            </a:r>
            <a:endParaRPr/>
          </a:p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852FE-CC39-4D20-8D92-4BC45C7D8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64B69F-FB0F-4B33-8902-F3AAE3E5B5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199</TotalTime>
  <Words>595</Words>
  <Application>Microsoft Macintosh PowerPoint</Application>
  <PresentationFormat>Widescreen</PresentationFormat>
  <Paragraphs>182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Behind the Trend (Why?)</vt:lpstr>
      <vt:lpstr>Great Opportunity</vt:lpstr>
      <vt:lpstr>PowerPoint Presentation</vt:lpstr>
      <vt:lpstr>Origin of Data Mining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Tasks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Tasks</vt:lpstr>
      <vt:lpstr>Preparation for Assignment and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41</cp:revision>
  <cp:lastPrinted>2018-04-25T02:50:23Z</cp:lastPrinted>
  <dcterms:created xsi:type="dcterms:W3CDTF">2021-08-24T04:52:52Z</dcterms:created>
  <dcterms:modified xsi:type="dcterms:W3CDTF">2022-08-25T01:32:40Z</dcterms:modified>
</cp:coreProperties>
</file>